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ira Sans" charset="1" panose="020B0503050000020004"/>
      <p:regular r:id="rId10"/>
    </p:embeddedFont>
    <p:embeddedFont>
      <p:font typeface="Fira Sans Bold" charset="1" panose="020B0803050000020004"/>
      <p:regular r:id="rId11"/>
    </p:embeddedFont>
    <p:embeddedFont>
      <p:font typeface="Fira Sans Italics" charset="1" panose="020B0503050000020004"/>
      <p:regular r:id="rId12"/>
    </p:embeddedFont>
    <p:embeddedFont>
      <p:font typeface="Fira Sans Bold Italics" charset="1" panose="020B0803050000020004"/>
      <p:regular r:id="rId13"/>
    </p:embeddedFont>
    <p:embeddedFont>
      <p:font typeface="Fira Sans Thin" charset="1" panose="020B0303050000020004"/>
      <p:regular r:id="rId14"/>
    </p:embeddedFont>
    <p:embeddedFont>
      <p:font typeface="Fira Sans Thin Italics" charset="1" panose="020B0303050000020004"/>
      <p:regular r:id="rId15"/>
    </p:embeddedFont>
    <p:embeddedFont>
      <p:font typeface="Fira Sans Extra-Light" charset="1" panose="020B0403050000020004"/>
      <p:regular r:id="rId16"/>
    </p:embeddedFont>
    <p:embeddedFont>
      <p:font typeface="Fira Sans Extra-Light Italics" charset="1" panose="020B0403050000020004"/>
      <p:regular r:id="rId17"/>
    </p:embeddedFont>
    <p:embeddedFont>
      <p:font typeface="Fira Sans Light" charset="1" panose="020B0403050000020004"/>
      <p:regular r:id="rId18"/>
    </p:embeddedFont>
    <p:embeddedFont>
      <p:font typeface="Fira Sans Light Italics" charset="1" panose="020B0403050000020004"/>
      <p:regular r:id="rId19"/>
    </p:embeddedFont>
    <p:embeddedFont>
      <p:font typeface="Fira Sans Medium" charset="1" panose="020B0603050000020004"/>
      <p:regular r:id="rId20"/>
    </p:embeddedFont>
    <p:embeddedFont>
      <p:font typeface="Fira Sans Medium Italics" charset="1" panose="020B0603050000020004"/>
      <p:regular r:id="rId21"/>
    </p:embeddedFont>
    <p:embeddedFont>
      <p:font typeface="Fira Sans Semi-Bold" charset="1" panose="020B0603050000020004"/>
      <p:regular r:id="rId22"/>
    </p:embeddedFont>
    <p:embeddedFont>
      <p:font typeface="Fira Sans Semi-Bold Italics" charset="1" panose="020B0703050000020004"/>
      <p:regular r:id="rId23"/>
    </p:embeddedFont>
    <p:embeddedFont>
      <p:font typeface="Fira Sans Ultra-Bold" charset="1" panose="020B0903050000020004"/>
      <p:regular r:id="rId24"/>
    </p:embeddedFont>
    <p:embeddedFont>
      <p:font typeface="Fira Sans Ultra-Bold Italics" charset="1" panose="020B0903050000020004"/>
      <p:regular r:id="rId25"/>
    </p:embeddedFont>
    <p:embeddedFont>
      <p:font typeface="Fira Sans Heavy" charset="1" panose="020B0A03050000020004"/>
      <p:regular r:id="rId26"/>
    </p:embeddedFont>
    <p:embeddedFont>
      <p:font typeface="Fira Sans Heavy Italics" charset="1" panose="020B0A030500000200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328902" y="2317173"/>
            <a:ext cx="7321033" cy="6340049"/>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BD59"/>
            </a:solidFill>
          </p:spPr>
        </p:sp>
      </p:grpSp>
      <p:grpSp>
        <p:nvGrpSpPr>
          <p:cNvPr name="Group 4" id="4"/>
          <p:cNvGrpSpPr/>
          <p:nvPr/>
        </p:nvGrpSpPr>
        <p:grpSpPr>
          <a:xfrm rot="0">
            <a:off x="12122944" y="7035126"/>
            <a:ext cx="4970154" cy="4304177"/>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6" id="6"/>
          <p:cNvGrpSpPr/>
          <p:nvPr/>
        </p:nvGrpSpPr>
        <p:grpSpPr>
          <a:xfrm rot="0">
            <a:off x="12336342" y="5954842"/>
            <a:ext cx="2271679" cy="1967285"/>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E59"/>
            </a:solidFill>
          </p:spPr>
        </p:sp>
      </p:grpSp>
      <p:grpSp>
        <p:nvGrpSpPr>
          <p:cNvPr name="Group 8" id="8"/>
          <p:cNvGrpSpPr/>
          <p:nvPr/>
        </p:nvGrpSpPr>
        <p:grpSpPr>
          <a:xfrm rot="0">
            <a:off x="13737770" y="373605"/>
            <a:ext cx="3799619" cy="3290488"/>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sp>
        <p:nvSpPr>
          <p:cNvPr name="Freeform 10" id="10"/>
          <p:cNvSpPr/>
          <p:nvPr/>
        </p:nvSpPr>
        <p:spPr>
          <a:xfrm flipH="false" flipV="false" rot="0">
            <a:off x="9525" y="9525"/>
            <a:ext cx="1427881" cy="1495017"/>
          </a:xfrm>
          <a:custGeom>
            <a:avLst/>
            <a:gdLst/>
            <a:ahLst/>
            <a:cxnLst/>
            <a:rect r="r" b="b" t="t" l="l"/>
            <a:pathLst>
              <a:path h="1495017" w="1427881">
                <a:moveTo>
                  <a:pt x="0" y="0"/>
                </a:moveTo>
                <a:lnTo>
                  <a:pt x="1427881" y="0"/>
                </a:lnTo>
                <a:lnTo>
                  <a:pt x="1427881" y="1495017"/>
                </a:lnTo>
                <a:lnTo>
                  <a:pt x="0" y="1495017"/>
                </a:lnTo>
                <a:lnTo>
                  <a:pt x="0" y="0"/>
                </a:lnTo>
                <a:close/>
              </a:path>
            </a:pathLst>
          </a:custGeom>
          <a:blipFill>
            <a:blip r:embed="rId2"/>
            <a:stretch>
              <a:fillRect l="0" t="0" r="0" b="0"/>
            </a:stretch>
          </a:blipFill>
        </p:spPr>
      </p:sp>
      <p:grpSp>
        <p:nvGrpSpPr>
          <p:cNvPr name="Group 11" id="11"/>
          <p:cNvGrpSpPr/>
          <p:nvPr/>
        </p:nvGrpSpPr>
        <p:grpSpPr>
          <a:xfrm rot="0">
            <a:off x="1427881" y="1822554"/>
            <a:ext cx="8867511" cy="7095991"/>
            <a:chOff x="0" y="0"/>
            <a:chExt cx="11823349" cy="9461321"/>
          </a:xfrm>
        </p:grpSpPr>
        <p:sp>
          <p:nvSpPr>
            <p:cNvPr name="TextBox 12" id="12"/>
            <p:cNvSpPr txBox="true"/>
            <p:nvPr/>
          </p:nvSpPr>
          <p:spPr>
            <a:xfrm rot="0">
              <a:off x="0" y="0"/>
              <a:ext cx="11823349" cy="4876602"/>
            </a:xfrm>
            <a:prstGeom prst="rect">
              <a:avLst/>
            </a:prstGeom>
          </p:spPr>
          <p:txBody>
            <a:bodyPr anchor="t" rtlCol="false" tIns="0" lIns="0" bIns="0" rIns="0">
              <a:spAutoFit/>
            </a:bodyPr>
            <a:lstStyle/>
            <a:p>
              <a:pPr>
                <a:lnSpc>
                  <a:spcPts val="14399"/>
                </a:lnSpc>
              </a:pPr>
              <a:r>
                <a:rPr lang="en-US" sz="11999">
                  <a:solidFill>
                    <a:srgbClr val="000000"/>
                  </a:solidFill>
                  <a:latin typeface="Fira Sans Bold"/>
                </a:rPr>
                <a:t>Journey Junkies</a:t>
              </a:r>
            </a:p>
          </p:txBody>
        </p:sp>
        <p:sp>
          <p:nvSpPr>
            <p:cNvPr name="TextBox 13" id="13"/>
            <p:cNvSpPr txBox="true"/>
            <p:nvPr/>
          </p:nvSpPr>
          <p:spPr>
            <a:xfrm rot="0">
              <a:off x="0" y="5225183"/>
              <a:ext cx="11823349" cy="4236139"/>
            </a:xfrm>
            <a:prstGeom prst="rect">
              <a:avLst/>
            </a:prstGeom>
          </p:spPr>
          <p:txBody>
            <a:bodyPr anchor="t" rtlCol="false" tIns="0" lIns="0" bIns="0" rIns="0">
              <a:spAutoFit/>
            </a:bodyPr>
            <a:lstStyle/>
            <a:p>
              <a:pPr>
                <a:lnSpc>
                  <a:spcPts val="3219"/>
                </a:lnSpc>
              </a:pPr>
              <a:r>
                <a:rPr lang="en-US" sz="2299">
                  <a:solidFill>
                    <a:srgbClr val="000000"/>
                  </a:solidFill>
                  <a:latin typeface="Fira Sans Light"/>
                </a:rPr>
                <a:t>Made by:</a:t>
              </a:r>
            </a:p>
            <a:p>
              <a:pPr marL="496564" indent="-248282" lvl="1">
                <a:lnSpc>
                  <a:spcPts val="3219"/>
                </a:lnSpc>
                <a:buFont typeface="Arial"/>
                <a:buChar char="•"/>
              </a:pPr>
              <a:r>
                <a:rPr lang="en-US" sz="2299">
                  <a:solidFill>
                    <a:srgbClr val="000000"/>
                  </a:solidFill>
                  <a:latin typeface="Fira Sans Light"/>
                </a:rPr>
                <a:t>Saloni Trivedi</a:t>
              </a:r>
            </a:p>
            <a:p>
              <a:pPr>
                <a:lnSpc>
                  <a:spcPts val="3219"/>
                </a:lnSpc>
              </a:pPr>
              <a:r>
                <a:rPr lang="en-US" sz="2299">
                  <a:solidFill>
                    <a:srgbClr val="000000"/>
                  </a:solidFill>
                  <a:latin typeface="Fira Sans Light"/>
                </a:rPr>
                <a:t>     Roll no: 74</a:t>
              </a:r>
            </a:p>
            <a:p>
              <a:pPr marL="496564" indent="-248282" lvl="1">
                <a:lnSpc>
                  <a:spcPts val="3219"/>
                </a:lnSpc>
                <a:buFont typeface="Arial"/>
                <a:buChar char="•"/>
              </a:pPr>
              <a:r>
                <a:rPr lang="en-US" sz="2299">
                  <a:solidFill>
                    <a:srgbClr val="000000"/>
                  </a:solidFill>
                  <a:latin typeface="Fira Sans Light"/>
                </a:rPr>
                <a:t>Mansi Prajapati</a:t>
              </a:r>
            </a:p>
            <a:p>
              <a:pPr>
                <a:lnSpc>
                  <a:spcPts val="3219"/>
                </a:lnSpc>
              </a:pPr>
              <a:r>
                <a:rPr lang="en-US" sz="2299">
                  <a:solidFill>
                    <a:srgbClr val="000000"/>
                  </a:solidFill>
                  <a:latin typeface="Fira Sans Light"/>
                </a:rPr>
                <a:t>     Roll no: 87</a:t>
              </a:r>
            </a:p>
            <a:p>
              <a:pPr marL="496564" indent="-248282" lvl="1">
                <a:lnSpc>
                  <a:spcPts val="3219"/>
                </a:lnSpc>
                <a:buFont typeface="Arial"/>
                <a:buChar char="•"/>
              </a:pPr>
              <a:r>
                <a:rPr lang="en-US" sz="2299">
                  <a:solidFill>
                    <a:srgbClr val="000000"/>
                  </a:solidFill>
                  <a:latin typeface="Fira Sans Light"/>
                </a:rPr>
                <a:t>Hisan Zehra</a:t>
              </a:r>
            </a:p>
            <a:p>
              <a:pPr>
                <a:lnSpc>
                  <a:spcPts val="3219"/>
                </a:lnSpc>
              </a:pPr>
              <a:r>
                <a:rPr lang="en-US" sz="2299">
                  <a:solidFill>
                    <a:srgbClr val="000000"/>
                  </a:solidFill>
                  <a:latin typeface="Fira Sans Light"/>
                </a:rPr>
                <a:t>     Roll no: 90</a:t>
              </a:r>
            </a:p>
            <a:p>
              <a:pPr>
                <a:lnSpc>
                  <a:spcPts val="3219"/>
                </a:lnSpc>
              </a:pPr>
            </a:p>
          </p:txBody>
        </p:sp>
      </p:grpSp>
      <p:sp>
        <p:nvSpPr>
          <p:cNvPr name="Freeform 14" id="14"/>
          <p:cNvSpPr/>
          <p:nvPr/>
        </p:nvSpPr>
        <p:spPr>
          <a:xfrm flipH="false" flipV="false" rot="0">
            <a:off x="12948513" y="9525"/>
            <a:ext cx="5378133" cy="1019175"/>
          </a:xfrm>
          <a:custGeom>
            <a:avLst/>
            <a:gdLst/>
            <a:ahLst/>
            <a:cxnLst/>
            <a:rect r="r" b="b" t="t" l="l"/>
            <a:pathLst>
              <a:path h="1019175" w="5378133">
                <a:moveTo>
                  <a:pt x="0" y="0"/>
                </a:moveTo>
                <a:lnTo>
                  <a:pt x="5378133" y="0"/>
                </a:lnTo>
                <a:lnTo>
                  <a:pt x="5378133" y="1019175"/>
                </a:lnTo>
                <a:lnTo>
                  <a:pt x="0" y="1019175"/>
                </a:lnTo>
                <a:lnTo>
                  <a:pt x="0" y="0"/>
                </a:lnTo>
                <a:close/>
              </a:path>
            </a:pathLst>
          </a:custGeom>
          <a:blipFill>
            <a:blip r:embed="rId3"/>
            <a:stretch>
              <a:fillRect l="0" t="-859" r="-1724" b="-859"/>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E59"/>
            </a:solidFill>
          </p:spPr>
        </p:sp>
      </p:grpSp>
      <p:sp>
        <p:nvSpPr>
          <p:cNvPr name="TextBox 6" id="6"/>
          <p:cNvSpPr txBox="true"/>
          <p:nvPr/>
        </p:nvSpPr>
        <p:spPr>
          <a:xfrm rot="0">
            <a:off x="1028700" y="4081194"/>
            <a:ext cx="4460469"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Agenda</a:t>
            </a:r>
          </a:p>
        </p:txBody>
      </p:sp>
      <p:sp>
        <p:nvSpPr>
          <p:cNvPr name="TextBox 7" id="7"/>
          <p:cNvSpPr txBox="true"/>
          <p:nvPr/>
        </p:nvSpPr>
        <p:spPr>
          <a:xfrm rot="0">
            <a:off x="10100540" y="3216792"/>
            <a:ext cx="6109328" cy="481256"/>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000000"/>
                </a:solidFill>
                <a:latin typeface="Fira Sans Light"/>
              </a:rPr>
              <a:t>Introduction</a:t>
            </a:r>
          </a:p>
        </p:txBody>
      </p:sp>
      <p:sp>
        <p:nvSpPr>
          <p:cNvPr name="TextBox 8" id="8"/>
          <p:cNvSpPr txBox="true"/>
          <p:nvPr/>
        </p:nvSpPr>
        <p:spPr>
          <a:xfrm rot="0">
            <a:off x="10100540" y="4555882"/>
            <a:ext cx="6109328" cy="481256"/>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000000"/>
                </a:solidFill>
                <a:latin typeface="Fira Sans Light"/>
              </a:rPr>
              <a:t>Purpose</a:t>
            </a:r>
          </a:p>
        </p:txBody>
      </p:sp>
      <p:sp>
        <p:nvSpPr>
          <p:cNvPr name="TextBox 9" id="9"/>
          <p:cNvSpPr txBox="true"/>
          <p:nvPr/>
        </p:nvSpPr>
        <p:spPr>
          <a:xfrm rot="0">
            <a:off x="10100540" y="5894972"/>
            <a:ext cx="6109328" cy="481256"/>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000000"/>
                </a:solidFill>
                <a:latin typeface="Fira Sans Light"/>
              </a:rPr>
              <a:t>Features</a:t>
            </a:r>
          </a:p>
        </p:txBody>
      </p:sp>
      <p:sp>
        <p:nvSpPr>
          <p:cNvPr name="TextBox 10" id="10"/>
          <p:cNvSpPr txBox="true"/>
          <p:nvPr/>
        </p:nvSpPr>
        <p:spPr>
          <a:xfrm rot="0">
            <a:off x="10100540" y="7128703"/>
            <a:ext cx="6109328" cy="481256"/>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000000"/>
                </a:solidFill>
                <a:latin typeface="Fira Sans Light"/>
              </a:rPr>
              <a:t>Technologies Used</a:t>
            </a:r>
          </a:p>
        </p:txBody>
      </p:sp>
      <p:sp>
        <p:nvSpPr>
          <p:cNvPr name="Freeform 11" id="11"/>
          <p:cNvSpPr/>
          <p:nvPr/>
        </p:nvSpPr>
        <p:spPr>
          <a:xfrm flipH="false" flipV="false" rot="0">
            <a:off x="0" y="0"/>
            <a:ext cx="1427881" cy="1495017"/>
          </a:xfrm>
          <a:custGeom>
            <a:avLst/>
            <a:gdLst/>
            <a:ahLst/>
            <a:cxnLst/>
            <a:rect r="r" b="b" t="t" l="l"/>
            <a:pathLst>
              <a:path h="1495017" w="1427881">
                <a:moveTo>
                  <a:pt x="0" y="0"/>
                </a:moveTo>
                <a:lnTo>
                  <a:pt x="1427881" y="0"/>
                </a:lnTo>
                <a:lnTo>
                  <a:pt x="1427881" y="1495017"/>
                </a:lnTo>
                <a:lnTo>
                  <a:pt x="0" y="1495017"/>
                </a:lnTo>
                <a:lnTo>
                  <a:pt x="0" y="0"/>
                </a:lnTo>
                <a:close/>
              </a:path>
            </a:pathLst>
          </a:custGeom>
          <a:blipFill>
            <a:blip r:embed="rId2"/>
            <a:stretch>
              <a:fillRect l="0" t="0" r="0" b="0"/>
            </a:stretch>
          </a:blipFill>
        </p:spPr>
      </p:sp>
      <p:sp>
        <p:nvSpPr>
          <p:cNvPr name="Freeform 12" id="12"/>
          <p:cNvSpPr/>
          <p:nvPr/>
        </p:nvSpPr>
        <p:spPr>
          <a:xfrm flipH="false" flipV="false" rot="0">
            <a:off x="12962924" y="9525"/>
            <a:ext cx="5325076" cy="1019175"/>
          </a:xfrm>
          <a:custGeom>
            <a:avLst/>
            <a:gdLst/>
            <a:ahLst/>
            <a:cxnLst/>
            <a:rect r="r" b="b" t="t" l="l"/>
            <a:pathLst>
              <a:path h="1019175" w="5325076">
                <a:moveTo>
                  <a:pt x="0" y="0"/>
                </a:moveTo>
                <a:lnTo>
                  <a:pt x="5325076" y="0"/>
                </a:lnTo>
                <a:lnTo>
                  <a:pt x="5325076" y="1019175"/>
                </a:lnTo>
                <a:lnTo>
                  <a:pt x="0" y="1019175"/>
                </a:lnTo>
                <a:lnTo>
                  <a:pt x="0" y="0"/>
                </a:lnTo>
                <a:close/>
              </a:path>
            </a:pathLst>
          </a:custGeom>
          <a:blipFill>
            <a:blip r:embed="rId3"/>
            <a:stretch>
              <a:fillRect l="0" t="-859" r="-2737" b="-859"/>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E59"/>
            </a:solidFill>
          </p:spPr>
        </p:sp>
      </p:grpSp>
      <p:grpSp>
        <p:nvGrpSpPr>
          <p:cNvPr name="Group 4" id="4"/>
          <p:cNvGrpSpPr/>
          <p:nvPr/>
        </p:nvGrpSpPr>
        <p:grpSpPr>
          <a:xfrm rot="0">
            <a:off x="9859850" y="563974"/>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6" id="6"/>
          <p:cNvGrpSpPr>
            <a:grpSpLocks noChangeAspect="true"/>
          </p:cNvGrpSpPr>
          <p:nvPr/>
        </p:nvGrpSpPr>
        <p:grpSpPr>
          <a:xfrm rot="0">
            <a:off x="10345997" y="2120110"/>
            <a:ext cx="7611546" cy="6591255"/>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solidFill>
              <a:srgbClr val="FFBD59"/>
            </a:solidFill>
            <a:ln w="12700">
              <a:solidFill>
                <a:srgbClr val="000000"/>
              </a:solidFill>
            </a:ln>
          </p:spPr>
        </p:sp>
      </p:grpSp>
      <p:grpSp>
        <p:nvGrpSpPr>
          <p:cNvPr name="Group 8" id="8"/>
          <p:cNvGrpSpPr/>
          <p:nvPr/>
        </p:nvGrpSpPr>
        <p:grpSpPr>
          <a:xfrm rot="0">
            <a:off x="1028700" y="2677449"/>
            <a:ext cx="7784689" cy="4932158"/>
            <a:chOff x="0" y="0"/>
            <a:chExt cx="10379585" cy="6576211"/>
          </a:xfrm>
        </p:grpSpPr>
        <p:sp>
          <p:nvSpPr>
            <p:cNvPr name="TextBox 9" id="9"/>
            <p:cNvSpPr txBox="true"/>
            <p:nvPr/>
          </p:nvSpPr>
          <p:spPr>
            <a:xfrm rot="0">
              <a:off x="0" y="0"/>
              <a:ext cx="10379585" cy="1714500"/>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Introduction</a:t>
              </a:r>
            </a:p>
          </p:txBody>
        </p:sp>
        <p:sp>
          <p:nvSpPr>
            <p:cNvPr name="TextBox 10" id="10"/>
            <p:cNvSpPr txBox="true"/>
            <p:nvPr/>
          </p:nvSpPr>
          <p:spPr>
            <a:xfrm rot="0">
              <a:off x="0" y="1940049"/>
              <a:ext cx="9298793" cy="4636162"/>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Fira Sans Light"/>
                </a:rPr>
                <a:t>Journey Junkies is a state-of-the-art travel management platform crafted with the MERN (MongoDB, Express.js, React.js, Node.js) stack.</a:t>
              </a:r>
            </a:p>
            <a:p>
              <a:pPr algn="l" marL="539749" indent="-269875" lvl="1">
                <a:lnSpc>
                  <a:spcPts val="3499"/>
                </a:lnSpc>
                <a:buFont typeface="Arial"/>
                <a:buChar char="•"/>
              </a:pPr>
              <a:r>
                <a:rPr lang="en-US" sz="2499">
                  <a:solidFill>
                    <a:srgbClr val="000000"/>
                  </a:solidFill>
                  <a:latin typeface="Fira Sans Light"/>
                </a:rPr>
                <a:t>Designed for globetrotters and travel enthusiasts, Journey Junkies offers an immersive digital experience for planning, booking, and exploring destinations worldwide.</a:t>
              </a:r>
            </a:p>
          </p:txBody>
        </p:sp>
      </p:grpSp>
      <p:sp>
        <p:nvSpPr>
          <p:cNvPr name="Freeform 11" id="11"/>
          <p:cNvSpPr/>
          <p:nvPr/>
        </p:nvSpPr>
        <p:spPr>
          <a:xfrm flipH="false" flipV="false" rot="0">
            <a:off x="0" y="0"/>
            <a:ext cx="1427881" cy="1495017"/>
          </a:xfrm>
          <a:custGeom>
            <a:avLst/>
            <a:gdLst/>
            <a:ahLst/>
            <a:cxnLst/>
            <a:rect r="r" b="b" t="t" l="l"/>
            <a:pathLst>
              <a:path h="1495017" w="1427881">
                <a:moveTo>
                  <a:pt x="0" y="0"/>
                </a:moveTo>
                <a:lnTo>
                  <a:pt x="1427881" y="0"/>
                </a:lnTo>
                <a:lnTo>
                  <a:pt x="1427881" y="1495017"/>
                </a:lnTo>
                <a:lnTo>
                  <a:pt x="0" y="1495017"/>
                </a:lnTo>
                <a:lnTo>
                  <a:pt x="0" y="0"/>
                </a:lnTo>
                <a:close/>
              </a:path>
            </a:pathLst>
          </a:custGeom>
          <a:blipFill>
            <a:blip r:embed="rId2"/>
            <a:stretch>
              <a:fillRect l="0" t="0" r="0" b="0"/>
            </a:stretch>
          </a:blipFill>
        </p:spPr>
      </p:sp>
      <p:sp>
        <p:nvSpPr>
          <p:cNvPr name="Freeform 12" id="12"/>
          <p:cNvSpPr/>
          <p:nvPr/>
        </p:nvSpPr>
        <p:spPr>
          <a:xfrm flipH="false" flipV="false" rot="0">
            <a:off x="12948513" y="9525"/>
            <a:ext cx="5378133" cy="1019175"/>
          </a:xfrm>
          <a:custGeom>
            <a:avLst/>
            <a:gdLst/>
            <a:ahLst/>
            <a:cxnLst/>
            <a:rect r="r" b="b" t="t" l="l"/>
            <a:pathLst>
              <a:path h="1019175" w="5378133">
                <a:moveTo>
                  <a:pt x="0" y="0"/>
                </a:moveTo>
                <a:lnTo>
                  <a:pt x="5378133" y="0"/>
                </a:lnTo>
                <a:lnTo>
                  <a:pt x="5378133" y="1019175"/>
                </a:lnTo>
                <a:lnTo>
                  <a:pt x="0" y="1019175"/>
                </a:lnTo>
                <a:lnTo>
                  <a:pt x="0" y="0"/>
                </a:lnTo>
                <a:close/>
              </a:path>
            </a:pathLst>
          </a:custGeom>
          <a:blipFill>
            <a:blip r:embed="rId3"/>
            <a:stretch>
              <a:fillRect l="0" t="-859" r="-1724" b="-859"/>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1268572" y="8362981"/>
            <a:ext cx="17019428" cy="0"/>
          </a:xfrm>
          <a:prstGeom prst="line">
            <a:avLst/>
          </a:prstGeom>
          <a:ln cap="rnd" w="19050">
            <a:solidFill>
              <a:srgbClr val="FFDE59"/>
            </a:solidFill>
            <a:prstDash val="solid"/>
            <a:headEnd type="none" len="sm" w="sm"/>
            <a:tailEnd type="none" len="sm" w="sm"/>
          </a:ln>
        </p:spPr>
      </p:sp>
      <p:sp>
        <p:nvSpPr>
          <p:cNvPr name="TextBox 3" id="3"/>
          <p:cNvSpPr txBox="true"/>
          <p:nvPr/>
        </p:nvSpPr>
        <p:spPr>
          <a:xfrm rot="0">
            <a:off x="5317258" y="4365875"/>
            <a:ext cx="12025916" cy="3124201"/>
          </a:xfrm>
          <a:prstGeom prst="rect">
            <a:avLst/>
          </a:prstGeom>
        </p:spPr>
        <p:txBody>
          <a:bodyPr anchor="t" rtlCol="false" tIns="0" lIns="0" bIns="0" rIns="0">
            <a:spAutoFit/>
          </a:bodyPr>
          <a:lstStyle/>
          <a:p>
            <a:pPr>
              <a:lnSpc>
                <a:spcPts val="4199"/>
              </a:lnSpc>
              <a:spcBef>
                <a:spcPct val="0"/>
              </a:spcBef>
            </a:pPr>
            <a:r>
              <a:rPr lang="en-US" sz="2999">
                <a:solidFill>
                  <a:srgbClr val="000000"/>
                </a:solidFill>
                <a:latin typeface="Fira Sans Light"/>
              </a:rPr>
              <a:t>The purpose of website is established fact that internet users are increasing today. Today one of the main purpose of the website is to facilitate the offline customer online because customers cannot spend their precious time in markets trying to find out the best deal.</a:t>
            </a:r>
          </a:p>
          <a:p>
            <a:pPr marL="0" indent="0" lvl="0">
              <a:lnSpc>
                <a:spcPts val="4199"/>
              </a:lnSpc>
              <a:spcBef>
                <a:spcPct val="0"/>
              </a:spcBef>
            </a:pPr>
            <a:r>
              <a:rPr lang="en-US" sz="2999">
                <a:solidFill>
                  <a:srgbClr val="000000"/>
                </a:solidFill>
                <a:latin typeface="Fira Sans Light"/>
              </a:rPr>
              <a:t>We will be putting an effort to provide the right choice to the people when they plan a holiday and beware them from false advertising.</a:t>
            </a:r>
          </a:p>
        </p:txBody>
      </p:sp>
      <p:sp>
        <p:nvSpPr>
          <p:cNvPr name="TextBox 4" id="4"/>
          <p:cNvSpPr txBox="true"/>
          <p:nvPr/>
        </p:nvSpPr>
        <p:spPr>
          <a:xfrm rot="0">
            <a:off x="5507360" y="2217374"/>
            <a:ext cx="5699080"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Purpose</a:t>
            </a:r>
          </a:p>
        </p:txBody>
      </p:sp>
      <p:grpSp>
        <p:nvGrpSpPr>
          <p:cNvPr name="Group 5" id="5"/>
          <p:cNvGrpSpPr/>
          <p:nvPr/>
        </p:nvGrpSpPr>
        <p:grpSpPr>
          <a:xfrm rot="0">
            <a:off x="1031805" y="8198352"/>
            <a:ext cx="380203" cy="329258"/>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7" id="7"/>
          <p:cNvGrpSpPr/>
          <p:nvPr/>
        </p:nvGrpSpPr>
        <p:grpSpPr>
          <a:xfrm rot="0">
            <a:off x="5317258" y="8198352"/>
            <a:ext cx="380203" cy="329258"/>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9" id="9"/>
          <p:cNvGrpSpPr/>
          <p:nvPr/>
        </p:nvGrpSpPr>
        <p:grpSpPr>
          <a:xfrm rot="0">
            <a:off x="9605817" y="8217402"/>
            <a:ext cx="380203" cy="329258"/>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11" id="11"/>
          <p:cNvGrpSpPr/>
          <p:nvPr/>
        </p:nvGrpSpPr>
        <p:grpSpPr>
          <a:xfrm rot="0">
            <a:off x="13894375" y="8198352"/>
            <a:ext cx="380203" cy="32925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13" id="13"/>
          <p:cNvGrpSpPr/>
          <p:nvPr/>
        </p:nvGrpSpPr>
        <p:grpSpPr>
          <a:xfrm rot="0">
            <a:off x="16799111" y="2687862"/>
            <a:ext cx="2977778" cy="2578770"/>
            <a:chOff x="0" y="0"/>
            <a:chExt cx="3619627" cy="3134614"/>
          </a:xfrm>
        </p:grpSpPr>
        <p:sp>
          <p:nvSpPr>
            <p:cNvPr name="Freeform 14" id="1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15" id="15"/>
          <p:cNvGrpSpPr/>
          <p:nvPr/>
        </p:nvGrpSpPr>
        <p:grpSpPr>
          <a:xfrm rot="0">
            <a:off x="13660090" y="-135282"/>
            <a:ext cx="4201515" cy="3638531"/>
            <a:chOff x="0" y="0"/>
            <a:chExt cx="3619627" cy="3134614"/>
          </a:xfrm>
        </p:grpSpPr>
        <p:sp>
          <p:nvSpPr>
            <p:cNvPr name="Freeform 16" id="1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BD59"/>
            </a:solidFill>
          </p:spPr>
        </p:sp>
      </p:grpSp>
      <p:grpSp>
        <p:nvGrpSpPr>
          <p:cNvPr name="Group 17" id="17"/>
          <p:cNvGrpSpPr/>
          <p:nvPr/>
        </p:nvGrpSpPr>
        <p:grpSpPr>
          <a:xfrm rot="0">
            <a:off x="13243939" y="-956153"/>
            <a:ext cx="2481390" cy="2148895"/>
            <a:chOff x="0" y="0"/>
            <a:chExt cx="3619627" cy="3134614"/>
          </a:xfrm>
        </p:grpSpPr>
        <p:sp>
          <p:nvSpPr>
            <p:cNvPr name="Freeform 18" id="1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E59"/>
            </a:solidFill>
          </p:spPr>
        </p:sp>
      </p:grpSp>
      <p:sp>
        <p:nvSpPr>
          <p:cNvPr name="Freeform 19" id="19"/>
          <p:cNvSpPr/>
          <p:nvPr/>
        </p:nvSpPr>
        <p:spPr>
          <a:xfrm flipH="false" flipV="false" rot="0">
            <a:off x="0" y="0"/>
            <a:ext cx="1427881" cy="1495017"/>
          </a:xfrm>
          <a:custGeom>
            <a:avLst/>
            <a:gdLst/>
            <a:ahLst/>
            <a:cxnLst/>
            <a:rect r="r" b="b" t="t" l="l"/>
            <a:pathLst>
              <a:path h="1495017" w="1427881">
                <a:moveTo>
                  <a:pt x="0" y="0"/>
                </a:moveTo>
                <a:lnTo>
                  <a:pt x="1427881" y="0"/>
                </a:lnTo>
                <a:lnTo>
                  <a:pt x="1427881" y="1495017"/>
                </a:lnTo>
                <a:lnTo>
                  <a:pt x="0" y="1495017"/>
                </a:lnTo>
                <a:lnTo>
                  <a:pt x="0" y="0"/>
                </a:lnTo>
                <a:close/>
              </a:path>
            </a:pathLst>
          </a:custGeom>
          <a:blipFill>
            <a:blip r:embed="rId2"/>
            <a:stretch>
              <a:fillRect l="0" t="0" r="0" b="0"/>
            </a:stretch>
          </a:blipFill>
        </p:spPr>
      </p:sp>
      <p:sp>
        <p:nvSpPr>
          <p:cNvPr name="Freeform 20" id="20"/>
          <p:cNvSpPr/>
          <p:nvPr/>
        </p:nvSpPr>
        <p:spPr>
          <a:xfrm flipH="false" flipV="false" rot="0">
            <a:off x="12948513" y="9525"/>
            <a:ext cx="5378133" cy="1019175"/>
          </a:xfrm>
          <a:custGeom>
            <a:avLst/>
            <a:gdLst/>
            <a:ahLst/>
            <a:cxnLst/>
            <a:rect r="r" b="b" t="t" l="l"/>
            <a:pathLst>
              <a:path h="1019175" w="5378133">
                <a:moveTo>
                  <a:pt x="0" y="0"/>
                </a:moveTo>
                <a:lnTo>
                  <a:pt x="5378133" y="0"/>
                </a:lnTo>
                <a:lnTo>
                  <a:pt x="5378133" y="1019175"/>
                </a:lnTo>
                <a:lnTo>
                  <a:pt x="0" y="1019175"/>
                </a:lnTo>
                <a:lnTo>
                  <a:pt x="0" y="0"/>
                </a:lnTo>
                <a:close/>
              </a:path>
            </a:pathLst>
          </a:custGeom>
          <a:blipFill>
            <a:blip r:embed="rId3"/>
            <a:stretch>
              <a:fillRect l="0" t="-859" r="-1724" b="-859"/>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4725882" y="2282559"/>
            <a:ext cx="13311452" cy="7781330"/>
          </a:xfrm>
          <a:prstGeom prst="rect">
            <a:avLst/>
          </a:prstGeom>
        </p:spPr>
        <p:txBody>
          <a:bodyPr anchor="t" rtlCol="false" tIns="0" lIns="0" bIns="0" rIns="0">
            <a:spAutoFit/>
          </a:bodyPr>
          <a:lstStyle/>
          <a:p>
            <a:pPr marL="690882" indent="-345441" lvl="1">
              <a:lnSpc>
                <a:spcPts val="3840"/>
              </a:lnSpc>
              <a:buFont typeface="Arial"/>
              <a:buChar char="•"/>
            </a:pPr>
            <a:r>
              <a:rPr lang="en-US" sz="3200">
                <a:solidFill>
                  <a:srgbClr val="000000"/>
                </a:solidFill>
                <a:latin typeface="Fira Sans Bold"/>
              </a:rPr>
              <a:t>User-Friendly Interface:</a:t>
            </a:r>
            <a:r>
              <a:rPr lang="en-US" sz="3200">
                <a:solidFill>
                  <a:srgbClr val="000000"/>
                </a:solidFill>
                <a:latin typeface="Fira Sans Medium"/>
              </a:rPr>
              <a:t> </a:t>
            </a:r>
            <a:r>
              <a:rPr lang="en-US" sz="3200">
                <a:solidFill>
                  <a:srgbClr val="000000"/>
                </a:solidFill>
                <a:latin typeface="Fira Sans"/>
              </a:rPr>
              <a:t>Our website provides an intuitive and user-friendly interface, making it easy for travelers to browse, search, and book their preferred tours.</a:t>
            </a:r>
          </a:p>
          <a:p>
            <a:pPr marL="690882" indent="-345441" lvl="1">
              <a:lnSpc>
                <a:spcPts val="3840"/>
              </a:lnSpc>
              <a:buFont typeface="Arial"/>
              <a:buChar char="•"/>
            </a:pPr>
            <a:r>
              <a:rPr lang="en-US" sz="3200">
                <a:solidFill>
                  <a:srgbClr val="000000"/>
                </a:solidFill>
                <a:latin typeface="Fira Sans Bold"/>
              </a:rPr>
              <a:t>Diverse Tour Selection:</a:t>
            </a:r>
            <a:r>
              <a:rPr lang="en-US" sz="3200">
                <a:solidFill>
                  <a:srgbClr val="000000"/>
                </a:solidFill>
                <a:latin typeface="Fira Sans"/>
              </a:rPr>
              <a:t> We offer a diverse selection of tours, including guided city tours, outdoor adventures, cultural experiences, and more. Travelers can explore options that match their interests and travel plans.</a:t>
            </a:r>
          </a:p>
          <a:p>
            <a:pPr marL="690882" indent="-345441" lvl="1">
              <a:lnSpc>
                <a:spcPts val="3840"/>
              </a:lnSpc>
              <a:buFont typeface="Arial"/>
              <a:buChar char="•"/>
            </a:pPr>
            <a:r>
              <a:rPr lang="en-US" sz="3200">
                <a:solidFill>
                  <a:srgbClr val="000000"/>
                </a:solidFill>
                <a:latin typeface="Fira Sans Bold"/>
              </a:rPr>
              <a:t>User Reviews and Ratings:</a:t>
            </a:r>
            <a:r>
              <a:rPr lang="en-US" sz="3200">
                <a:solidFill>
                  <a:srgbClr val="000000"/>
                </a:solidFill>
                <a:latin typeface="Fira Sans"/>
              </a:rPr>
              <a:t> Travelers can read reviews and ratings from other users to gain insights into the quality and satisfaction of each tour.</a:t>
            </a:r>
          </a:p>
          <a:p>
            <a:pPr marL="690882" indent="-345441" lvl="1">
              <a:lnSpc>
                <a:spcPts val="3840"/>
              </a:lnSpc>
              <a:buFont typeface="Arial"/>
              <a:buChar char="•"/>
            </a:pPr>
            <a:r>
              <a:rPr lang="en-US" sz="3200">
                <a:solidFill>
                  <a:srgbClr val="000000"/>
                </a:solidFill>
                <a:latin typeface="Fira Sans Bold"/>
              </a:rPr>
              <a:t>Responsive Design:</a:t>
            </a:r>
            <a:r>
              <a:rPr lang="en-US" sz="3200">
                <a:solidFill>
                  <a:srgbClr val="000000"/>
                </a:solidFill>
                <a:latin typeface="Fira Sans"/>
              </a:rPr>
              <a:t> The website is fully responsive, ensuring that travelers can access and book tours from various devices, including smartphones and tablets.</a:t>
            </a:r>
          </a:p>
          <a:p>
            <a:pPr marL="690882" indent="-345441" lvl="1">
              <a:lnSpc>
                <a:spcPts val="3840"/>
              </a:lnSpc>
              <a:buFont typeface="Arial"/>
              <a:buChar char="•"/>
            </a:pPr>
            <a:r>
              <a:rPr lang="en-US" sz="3200">
                <a:solidFill>
                  <a:srgbClr val="000000"/>
                </a:solidFill>
                <a:latin typeface="Fira Sans Bold"/>
              </a:rPr>
              <a:t>User Profiles:</a:t>
            </a:r>
            <a:r>
              <a:rPr lang="en-US" sz="3200">
                <a:solidFill>
                  <a:srgbClr val="000000"/>
                </a:solidFill>
                <a:latin typeface="Fira Sans"/>
              </a:rPr>
              <a:t> Registered users have access to a personalized profile where they can manage their bookings, review past tours, and save their favorite destinations.</a:t>
            </a:r>
          </a:p>
        </p:txBody>
      </p:sp>
      <p:sp>
        <p:nvSpPr>
          <p:cNvPr name="TextBox 3" id="3"/>
          <p:cNvSpPr txBox="true"/>
          <p:nvPr/>
        </p:nvSpPr>
        <p:spPr>
          <a:xfrm rot="0">
            <a:off x="1028700" y="899359"/>
            <a:ext cx="14766361" cy="1228706"/>
          </a:xfrm>
          <a:prstGeom prst="rect">
            <a:avLst/>
          </a:prstGeom>
        </p:spPr>
        <p:txBody>
          <a:bodyPr anchor="t" rtlCol="false" tIns="0" lIns="0" bIns="0" rIns="0">
            <a:spAutoFit/>
          </a:bodyPr>
          <a:lstStyle/>
          <a:p>
            <a:pPr algn="ctr">
              <a:lnSpc>
                <a:spcPts val="9600"/>
              </a:lnSpc>
            </a:pPr>
            <a:r>
              <a:rPr lang="en-US" sz="8000">
                <a:solidFill>
                  <a:srgbClr val="000000"/>
                </a:solidFill>
                <a:latin typeface="Fira Sans Medium"/>
              </a:rPr>
              <a:t>Features</a:t>
            </a:r>
          </a:p>
        </p:txBody>
      </p:sp>
      <p:sp>
        <p:nvSpPr>
          <p:cNvPr name="TextBox 4" id="4"/>
          <p:cNvSpPr txBox="true"/>
          <p:nvPr/>
        </p:nvSpPr>
        <p:spPr>
          <a:xfrm rot="0">
            <a:off x="12027973" y="8968143"/>
            <a:ext cx="5231327" cy="290157"/>
          </a:xfrm>
          <a:prstGeom prst="rect">
            <a:avLst/>
          </a:prstGeom>
        </p:spPr>
        <p:txBody>
          <a:bodyPr anchor="t" rtlCol="false" tIns="0" lIns="0" bIns="0" rIns="0">
            <a:spAutoFit/>
          </a:bodyPr>
          <a:lstStyle/>
          <a:p>
            <a:pPr algn="r">
              <a:lnSpc>
                <a:spcPts val="2380"/>
              </a:lnSpc>
              <a:spcBef>
                <a:spcPct val="0"/>
              </a:spcBef>
            </a:pPr>
            <a:r>
              <a:rPr lang="en-US" sz="1700">
                <a:solidFill>
                  <a:srgbClr val="F4F4F4"/>
                </a:solidFill>
                <a:latin typeface="Fira Sans"/>
              </a:rPr>
              <a:t>Back to Agenda Page</a:t>
            </a:r>
          </a:p>
        </p:txBody>
      </p:sp>
      <p:grpSp>
        <p:nvGrpSpPr>
          <p:cNvPr name="Group 5" id="5"/>
          <p:cNvGrpSpPr/>
          <p:nvPr/>
        </p:nvGrpSpPr>
        <p:grpSpPr>
          <a:xfrm rot="0">
            <a:off x="-3049596" y="4758924"/>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BD59"/>
            </a:solidFill>
          </p:spPr>
        </p:sp>
      </p:grpSp>
      <p:grpSp>
        <p:nvGrpSpPr>
          <p:cNvPr name="Group 7" id="7"/>
          <p:cNvGrpSpPr/>
          <p:nvPr/>
        </p:nvGrpSpPr>
        <p:grpSpPr>
          <a:xfrm rot="0">
            <a:off x="2378865" y="9006243"/>
            <a:ext cx="2141618" cy="1854652"/>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sp>
        <p:nvSpPr>
          <p:cNvPr name="Freeform 9" id="9"/>
          <p:cNvSpPr/>
          <p:nvPr/>
        </p:nvSpPr>
        <p:spPr>
          <a:xfrm flipH="false" flipV="false" rot="0">
            <a:off x="0" y="0"/>
            <a:ext cx="1427881" cy="1495017"/>
          </a:xfrm>
          <a:custGeom>
            <a:avLst/>
            <a:gdLst/>
            <a:ahLst/>
            <a:cxnLst/>
            <a:rect r="r" b="b" t="t" l="l"/>
            <a:pathLst>
              <a:path h="1495017" w="1427881">
                <a:moveTo>
                  <a:pt x="0" y="0"/>
                </a:moveTo>
                <a:lnTo>
                  <a:pt x="1427881" y="0"/>
                </a:lnTo>
                <a:lnTo>
                  <a:pt x="1427881" y="1495017"/>
                </a:lnTo>
                <a:lnTo>
                  <a:pt x="0" y="1495017"/>
                </a:lnTo>
                <a:lnTo>
                  <a:pt x="0" y="0"/>
                </a:lnTo>
                <a:close/>
              </a:path>
            </a:pathLst>
          </a:custGeom>
          <a:blipFill>
            <a:blip r:embed="rId2"/>
            <a:stretch>
              <a:fillRect l="0" t="0" r="0" b="0"/>
            </a:stretch>
          </a:blipFill>
        </p:spPr>
      </p:sp>
      <p:sp>
        <p:nvSpPr>
          <p:cNvPr name="Freeform 10" id="10"/>
          <p:cNvSpPr/>
          <p:nvPr/>
        </p:nvSpPr>
        <p:spPr>
          <a:xfrm flipH="false" flipV="false" rot="0">
            <a:off x="12948513" y="9525"/>
            <a:ext cx="5378133" cy="1019175"/>
          </a:xfrm>
          <a:custGeom>
            <a:avLst/>
            <a:gdLst/>
            <a:ahLst/>
            <a:cxnLst/>
            <a:rect r="r" b="b" t="t" l="l"/>
            <a:pathLst>
              <a:path h="1019175" w="5378133">
                <a:moveTo>
                  <a:pt x="0" y="0"/>
                </a:moveTo>
                <a:lnTo>
                  <a:pt x="5378133" y="0"/>
                </a:lnTo>
                <a:lnTo>
                  <a:pt x="5378133" y="1019175"/>
                </a:lnTo>
                <a:lnTo>
                  <a:pt x="0" y="1019175"/>
                </a:lnTo>
                <a:lnTo>
                  <a:pt x="0" y="0"/>
                </a:lnTo>
                <a:close/>
              </a:path>
            </a:pathLst>
          </a:custGeom>
          <a:blipFill>
            <a:blip r:embed="rId3"/>
            <a:stretch>
              <a:fillRect l="0" t="-859" r="-1724" b="-859"/>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1798163" y="5803579"/>
            <a:ext cx="7388722" cy="63986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BD59"/>
            </a:solidFill>
          </p:spPr>
        </p:sp>
      </p:grpSp>
      <p:grpSp>
        <p:nvGrpSpPr>
          <p:cNvPr name="Group 4" id="4"/>
          <p:cNvGrpSpPr/>
          <p:nvPr/>
        </p:nvGrpSpPr>
        <p:grpSpPr>
          <a:xfrm rot="-10800000">
            <a:off x="14388041" y="430705"/>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6" id="6"/>
          <p:cNvGrpSpPr>
            <a:grpSpLocks noChangeAspect="true"/>
          </p:cNvGrpSpPr>
          <p:nvPr/>
        </p:nvGrpSpPr>
        <p:grpSpPr>
          <a:xfrm rot="0">
            <a:off x="8839887" y="1698135"/>
            <a:ext cx="7957376" cy="6890729"/>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solidFill>
              <a:srgbClr val="FFDE59"/>
            </a:solidFill>
            <a:ln w="12700">
              <a:solidFill>
                <a:srgbClr val="000000"/>
              </a:solidFill>
            </a:ln>
          </p:spPr>
        </p:sp>
      </p:grpSp>
      <p:sp>
        <p:nvSpPr>
          <p:cNvPr name="TextBox 8" id="8"/>
          <p:cNvSpPr txBox="true"/>
          <p:nvPr/>
        </p:nvSpPr>
        <p:spPr>
          <a:xfrm rot="0">
            <a:off x="713940" y="2010841"/>
            <a:ext cx="8580597" cy="7870155"/>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Fira Sans"/>
              </a:rPr>
              <a:t>MongoDB: It powers our travel app's robust backend, ensuring seamless storage, retrieval, and management of diverse travel data for personalized user experiences.</a:t>
            </a:r>
          </a:p>
          <a:p>
            <a:pPr marL="539749" indent="-269875" lvl="1">
              <a:lnSpc>
                <a:spcPts val="3499"/>
              </a:lnSpc>
              <a:buFont typeface="Arial"/>
              <a:buChar char="•"/>
            </a:pPr>
            <a:r>
              <a:rPr lang="en-US" sz="2499">
                <a:solidFill>
                  <a:srgbClr val="000000"/>
                </a:solidFill>
                <a:latin typeface="Fira Sans"/>
              </a:rPr>
              <a:t>ExpressJS: It streamlines backend development, handling HTTP requests, routing, and middleware functions, ensuring seamless communication between the client-side React.js and server-side Node.js, enhancing user experience and app performance.</a:t>
            </a:r>
          </a:p>
          <a:p>
            <a:pPr marL="539749" indent="-269875" lvl="1">
              <a:lnSpc>
                <a:spcPts val="3499"/>
              </a:lnSpc>
              <a:buFont typeface="Arial"/>
              <a:buChar char="•"/>
            </a:pPr>
            <a:r>
              <a:rPr lang="en-US" sz="2499">
                <a:solidFill>
                  <a:srgbClr val="000000"/>
                </a:solidFill>
                <a:latin typeface="Fira Sans"/>
              </a:rPr>
              <a:t>React:  As the frontend framework, React ensures dynamic, interactive user interfaces, providing seamless navigation and engaging user experiences for travelers worldwide.</a:t>
            </a:r>
          </a:p>
          <a:p>
            <a:pPr marL="539749" indent="-269875" lvl="1">
              <a:lnSpc>
                <a:spcPts val="3499"/>
              </a:lnSpc>
              <a:buFont typeface="Arial"/>
              <a:buChar char="•"/>
            </a:pPr>
            <a:r>
              <a:rPr lang="en-US" sz="2499">
                <a:solidFill>
                  <a:srgbClr val="000000"/>
                </a:solidFill>
                <a:latin typeface="Fira Sans"/>
              </a:rPr>
              <a:t>Node JS: It powers the server-side operations, enabling real-time interactions, robust backend functionalities, and seamless integration with MongoDB, Express.js, and React.js for a responsive and dynamic travel experience.</a:t>
            </a:r>
          </a:p>
        </p:txBody>
      </p:sp>
      <p:sp>
        <p:nvSpPr>
          <p:cNvPr name="TextBox 9" id="9"/>
          <p:cNvSpPr txBox="true"/>
          <p:nvPr/>
        </p:nvSpPr>
        <p:spPr>
          <a:xfrm rot="0">
            <a:off x="1273831" y="852080"/>
            <a:ext cx="13114210" cy="1285875"/>
          </a:xfrm>
          <a:prstGeom prst="rect">
            <a:avLst/>
          </a:prstGeom>
        </p:spPr>
        <p:txBody>
          <a:bodyPr anchor="t" rtlCol="false" tIns="0" lIns="0" bIns="0" rIns="0">
            <a:spAutoFit/>
          </a:bodyPr>
          <a:lstStyle/>
          <a:p>
            <a:pPr algn="ctr" marL="0" indent="0" lvl="0">
              <a:lnSpc>
                <a:spcPts val="10199"/>
              </a:lnSpc>
              <a:spcBef>
                <a:spcPct val="0"/>
              </a:spcBef>
            </a:pPr>
            <a:r>
              <a:rPr lang="en-US" sz="8499" spc="-84">
                <a:solidFill>
                  <a:srgbClr val="000000"/>
                </a:solidFill>
                <a:latin typeface="Fira Sans Medium"/>
              </a:rPr>
              <a:t>Technologies used</a:t>
            </a:r>
          </a:p>
        </p:txBody>
      </p:sp>
      <p:grpSp>
        <p:nvGrpSpPr>
          <p:cNvPr name="Group 10" id="10"/>
          <p:cNvGrpSpPr/>
          <p:nvPr/>
        </p:nvGrpSpPr>
        <p:grpSpPr>
          <a:xfrm rot="-10800000">
            <a:off x="9144000" y="7356773"/>
            <a:ext cx="3801687" cy="3292279"/>
            <a:chOff x="0" y="0"/>
            <a:chExt cx="3619627" cy="3134614"/>
          </a:xfrm>
        </p:grpSpPr>
        <p:sp>
          <p:nvSpPr>
            <p:cNvPr name="Freeform 11" id="1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sp>
        <p:nvSpPr>
          <p:cNvPr name="Freeform 12" id="12"/>
          <p:cNvSpPr/>
          <p:nvPr/>
        </p:nvSpPr>
        <p:spPr>
          <a:xfrm flipH="false" flipV="false" rot="0">
            <a:off x="0" y="0"/>
            <a:ext cx="1427881" cy="1495017"/>
          </a:xfrm>
          <a:custGeom>
            <a:avLst/>
            <a:gdLst/>
            <a:ahLst/>
            <a:cxnLst/>
            <a:rect r="r" b="b" t="t" l="l"/>
            <a:pathLst>
              <a:path h="1495017" w="1427881">
                <a:moveTo>
                  <a:pt x="0" y="0"/>
                </a:moveTo>
                <a:lnTo>
                  <a:pt x="1427881" y="0"/>
                </a:lnTo>
                <a:lnTo>
                  <a:pt x="1427881" y="1495017"/>
                </a:lnTo>
                <a:lnTo>
                  <a:pt x="0" y="1495017"/>
                </a:lnTo>
                <a:lnTo>
                  <a:pt x="0" y="0"/>
                </a:lnTo>
                <a:close/>
              </a:path>
            </a:pathLst>
          </a:custGeom>
          <a:blipFill>
            <a:blip r:embed="rId2"/>
            <a:stretch>
              <a:fillRect l="0" t="0" r="0" b="0"/>
            </a:stretch>
          </a:blipFill>
        </p:spPr>
      </p:sp>
      <p:sp>
        <p:nvSpPr>
          <p:cNvPr name="Freeform 13" id="13"/>
          <p:cNvSpPr/>
          <p:nvPr/>
        </p:nvSpPr>
        <p:spPr>
          <a:xfrm flipH="false" flipV="false" rot="0">
            <a:off x="12948513" y="9525"/>
            <a:ext cx="5378133" cy="1019175"/>
          </a:xfrm>
          <a:custGeom>
            <a:avLst/>
            <a:gdLst/>
            <a:ahLst/>
            <a:cxnLst/>
            <a:rect r="r" b="b" t="t" l="l"/>
            <a:pathLst>
              <a:path h="1019175" w="5378133">
                <a:moveTo>
                  <a:pt x="0" y="0"/>
                </a:moveTo>
                <a:lnTo>
                  <a:pt x="5378133" y="0"/>
                </a:lnTo>
                <a:lnTo>
                  <a:pt x="5378133" y="1019175"/>
                </a:lnTo>
                <a:lnTo>
                  <a:pt x="0" y="1019175"/>
                </a:lnTo>
                <a:lnTo>
                  <a:pt x="0" y="0"/>
                </a:lnTo>
                <a:close/>
              </a:path>
            </a:pathLst>
          </a:custGeom>
          <a:blipFill>
            <a:blip r:embed="rId3"/>
            <a:stretch>
              <a:fillRect l="0" t="-859" r="-1724" b="-859"/>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BD59"/>
        </a:solidFill>
      </p:bgPr>
    </p:bg>
    <p:spTree>
      <p:nvGrpSpPr>
        <p:cNvPr id="1" name=""/>
        <p:cNvGrpSpPr/>
        <p:nvPr/>
      </p:nvGrpSpPr>
      <p:grpSpPr>
        <a:xfrm>
          <a:off x="0" y="0"/>
          <a:ext cx="0" cy="0"/>
          <a:chOff x="0" y="0"/>
          <a:chExt cx="0" cy="0"/>
        </a:xfrm>
      </p:grpSpPr>
      <p:grpSp>
        <p:nvGrpSpPr>
          <p:cNvPr name="Group 2" id="2"/>
          <p:cNvGrpSpPr/>
          <p:nvPr/>
        </p:nvGrpSpPr>
        <p:grpSpPr>
          <a:xfrm rot="0">
            <a:off x="13757116" y="-821634"/>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914D"/>
            </a:solidFill>
          </p:spPr>
        </p:sp>
      </p:grpSp>
      <p:grpSp>
        <p:nvGrpSpPr>
          <p:cNvPr name="Group 4" id="4"/>
          <p:cNvGrpSpPr/>
          <p:nvPr/>
        </p:nvGrpSpPr>
        <p:grpSpPr>
          <a:xfrm rot="0">
            <a:off x="12009993" y="306851"/>
            <a:ext cx="3151914" cy="272957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E59"/>
            </a:solidFill>
          </p:spPr>
        </p:sp>
      </p:grpSp>
      <p:graphicFrame>
        <p:nvGraphicFramePr>
          <p:cNvPr name="Table 6" id="6"/>
          <p:cNvGraphicFramePr>
            <a:graphicFrameLocks noGrp="true"/>
          </p:cNvGraphicFramePr>
          <p:nvPr/>
        </p:nvGraphicFramePr>
        <p:xfrm>
          <a:off x="1028700" y="4579568"/>
          <a:ext cx="16230600" cy="3018025"/>
        </p:xfrm>
        <a:graphic>
          <a:graphicData uri="http://schemas.openxmlformats.org/drawingml/2006/table">
            <a:tbl>
              <a:tblPr/>
              <a:tblGrid>
                <a:gridCol w="8115300"/>
                <a:gridCol w="8115300"/>
              </a:tblGrid>
              <a:tr h="1509013">
                <a:tc>
                  <a:txBody>
                    <a:bodyPr anchor="t" rtlCol="false"/>
                    <a:lstStyle/>
                    <a:p>
                      <a:pPr algn="ctr">
                        <a:lnSpc>
                          <a:spcPts val="3919"/>
                        </a:lnSpc>
                        <a:defRPr/>
                      </a:pPr>
                      <a:r>
                        <a:rPr lang="en-US" sz="2799">
                          <a:solidFill>
                            <a:srgbClr val="F4F4F4"/>
                          </a:solidFill>
                          <a:latin typeface="Fira Sans Medium"/>
                        </a:rPr>
                        <a:t>Amin Panel</a:t>
                      </a:r>
                      <a:endParaRPr lang="en-US" sz="1100"/>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FFBD59"/>
                    </a:solidFill>
                  </a:tcPr>
                </a:tc>
                <a:tc>
                  <a:txBody>
                    <a:bodyPr anchor="t" rtlCol="false"/>
                    <a:lstStyle/>
                    <a:p>
                      <a:pPr algn="ctr">
                        <a:lnSpc>
                          <a:spcPts val="3919"/>
                        </a:lnSpc>
                        <a:defRPr/>
                      </a:pPr>
                      <a:r>
                        <a:rPr lang="en-US" sz="2799">
                          <a:solidFill>
                            <a:srgbClr val="F4F4F4"/>
                          </a:solidFill>
                          <a:latin typeface="Fira Sans Medium"/>
                        </a:rPr>
                        <a:t>Payment Packages</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FFBD59"/>
                    </a:solidFill>
                  </a:tcPr>
                </a:tc>
              </a:tr>
              <a:tr h="1509013">
                <a:tc>
                  <a:txBody>
                    <a:bodyPr anchor="t" rtlCol="false"/>
                    <a:lstStyle/>
                    <a:p>
                      <a:pPr algn="ctr">
                        <a:lnSpc>
                          <a:spcPts val="3919"/>
                        </a:lnSpc>
                        <a:defRPr/>
                      </a:pPr>
                      <a:r>
                        <a:rPr lang="en-US" sz="2799">
                          <a:solidFill>
                            <a:srgbClr val="F4F4F4"/>
                          </a:solidFill>
                          <a:latin typeface="Fira Sans Medium"/>
                        </a:rPr>
                        <a:t>Hotel Bookings</a:t>
                      </a:r>
                      <a:endParaRPr lang="en-US" sz="1100"/>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FFBD59"/>
                    </a:solidFill>
                  </a:tcPr>
                </a:tc>
                <a:tc>
                  <a:txBody>
                    <a:bodyPr anchor="t" rtlCol="false"/>
                    <a:lstStyle/>
                    <a:p>
                      <a:pPr algn="ctr">
                        <a:lnSpc>
                          <a:spcPts val="3919"/>
                        </a:lnSpc>
                        <a:defRPr/>
                      </a:pPr>
                      <a:r>
                        <a:rPr lang="en-US" sz="2799">
                          <a:solidFill>
                            <a:srgbClr val="F4F4F4"/>
                          </a:solidFill>
                          <a:latin typeface="Fira Sans Medium"/>
                        </a:rPr>
                        <a:t>Flight Bookings</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FFBD59"/>
                    </a:solidFill>
                  </a:tcPr>
                </a:tc>
              </a:tr>
            </a:tbl>
          </a:graphicData>
        </a:graphic>
      </p:graphicFrame>
      <p:sp>
        <p:nvSpPr>
          <p:cNvPr name="TextBox 7" id="7"/>
          <p:cNvSpPr txBox="true"/>
          <p:nvPr/>
        </p:nvSpPr>
        <p:spPr>
          <a:xfrm rot="0">
            <a:off x="3379171" y="1867413"/>
            <a:ext cx="6910589" cy="1285875"/>
          </a:xfrm>
          <a:prstGeom prst="rect">
            <a:avLst/>
          </a:prstGeom>
        </p:spPr>
        <p:txBody>
          <a:bodyPr anchor="t" rtlCol="false" tIns="0" lIns="0" bIns="0" rIns="0">
            <a:spAutoFit/>
          </a:bodyPr>
          <a:lstStyle/>
          <a:p>
            <a:pPr>
              <a:lnSpc>
                <a:spcPts val="10199"/>
              </a:lnSpc>
              <a:spcBef>
                <a:spcPct val="0"/>
              </a:spcBef>
            </a:pPr>
            <a:r>
              <a:rPr lang="en-US" sz="8499" spc="-84">
                <a:solidFill>
                  <a:srgbClr val="F4F4F4"/>
                </a:solidFill>
                <a:latin typeface="Fira Sans Medium"/>
              </a:rPr>
              <a:t>Future Scope</a:t>
            </a:r>
          </a:p>
        </p:txBody>
      </p:sp>
      <p:sp>
        <p:nvSpPr>
          <p:cNvPr name="Freeform 8" id="8"/>
          <p:cNvSpPr/>
          <p:nvPr/>
        </p:nvSpPr>
        <p:spPr>
          <a:xfrm flipH="false" flipV="false" rot="0">
            <a:off x="0" y="0"/>
            <a:ext cx="1427881" cy="1495017"/>
          </a:xfrm>
          <a:custGeom>
            <a:avLst/>
            <a:gdLst/>
            <a:ahLst/>
            <a:cxnLst/>
            <a:rect r="r" b="b" t="t" l="l"/>
            <a:pathLst>
              <a:path h="1495017" w="1427881">
                <a:moveTo>
                  <a:pt x="0" y="0"/>
                </a:moveTo>
                <a:lnTo>
                  <a:pt x="1427881" y="0"/>
                </a:lnTo>
                <a:lnTo>
                  <a:pt x="1427881" y="1495017"/>
                </a:lnTo>
                <a:lnTo>
                  <a:pt x="0" y="1495017"/>
                </a:lnTo>
                <a:lnTo>
                  <a:pt x="0" y="0"/>
                </a:lnTo>
                <a:close/>
              </a:path>
            </a:pathLst>
          </a:custGeom>
          <a:blipFill>
            <a:blip r:embed="rId2"/>
            <a:stretch>
              <a:fillRect l="0" t="0" r="0" b="0"/>
            </a:stretch>
          </a:blipFill>
        </p:spPr>
      </p:sp>
      <p:sp>
        <p:nvSpPr>
          <p:cNvPr name="Freeform 9" id="9"/>
          <p:cNvSpPr/>
          <p:nvPr/>
        </p:nvSpPr>
        <p:spPr>
          <a:xfrm flipH="false" flipV="false" rot="0">
            <a:off x="12948513" y="9525"/>
            <a:ext cx="5378133" cy="1019175"/>
          </a:xfrm>
          <a:custGeom>
            <a:avLst/>
            <a:gdLst/>
            <a:ahLst/>
            <a:cxnLst/>
            <a:rect r="r" b="b" t="t" l="l"/>
            <a:pathLst>
              <a:path h="1019175" w="5378133">
                <a:moveTo>
                  <a:pt x="0" y="0"/>
                </a:moveTo>
                <a:lnTo>
                  <a:pt x="5378133" y="0"/>
                </a:lnTo>
                <a:lnTo>
                  <a:pt x="5378133" y="1019175"/>
                </a:lnTo>
                <a:lnTo>
                  <a:pt x="0" y="1019175"/>
                </a:lnTo>
                <a:lnTo>
                  <a:pt x="0" y="0"/>
                </a:lnTo>
                <a:close/>
              </a:path>
            </a:pathLst>
          </a:custGeom>
          <a:blipFill>
            <a:blip r:embed="rId3"/>
            <a:stretch>
              <a:fillRect l="0" t="-859" r="-1724" b="-859"/>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3110578" y="-783398"/>
            <a:ext cx="13031070" cy="112849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BD59"/>
            </a:solidFill>
          </p:spPr>
        </p:sp>
      </p:grpSp>
      <p:sp>
        <p:nvSpPr>
          <p:cNvPr name="Freeform 4" id="4"/>
          <p:cNvSpPr/>
          <p:nvPr/>
        </p:nvSpPr>
        <p:spPr>
          <a:xfrm flipH="false" flipV="false" rot="0">
            <a:off x="0" y="0"/>
            <a:ext cx="1427881" cy="1495017"/>
          </a:xfrm>
          <a:custGeom>
            <a:avLst/>
            <a:gdLst/>
            <a:ahLst/>
            <a:cxnLst/>
            <a:rect r="r" b="b" t="t" l="l"/>
            <a:pathLst>
              <a:path h="1495017" w="1427881">
                <a:moveTo>
                  <a:pt x="0" y="0"/>
                </a:moveTo>
                <a:lnTo>
                  <a:pt x="1427881" y="0"/>
                </a:lnTo>
                <a:lnTo>
                  <a:pt x="1427881" y="1495017"/>
                </a:lnTo>
                <a:lnTo>
                  <a:pt x="0" y="1495017"/>
                </a:lnTo>
                <a:lnTo>
                  <a:pt x="0" y="0"/>
                </a:lnTo>
                <a:close/>
              </a:path>
            </a:pathLst>
          </a:custGeom>
          <a:blipFill>
            <a:blip r:embed="rId2"/>
            <a:stretch>
              <a:fillRect l="0" t="0" r="0" b="0"/>
            </a:stretch>
          </a:blipFill>
        </p:spPr>
      </p:sp>
      <p:sp>
        <p:nvSpPr>
          <p:cNvPr name="Freeform 5" id="5"/>
          <p:cNvSpPr/>
          <p:nvPr/>
        </p:nvSpPr>
        <p:spPr>
          <a:xfrm flipH="false" flipV="false" rot="0">
            <a:off x="12948513" y="9525"/>
            <a:ext cx="5378133" cy="1019175"/>
          </a:xfrm>
          <a:custGeom>
            <a:avLst/>
            <a:gdLst/>
            <a:ahLst/>
            <a:cxnLst/>
            <a:rect r="r" b="b" t="t" l="l"/>
            <a:pathLst>
              <a:path h="1019175" w="5378133">
                <a:moveTo>
                  <a:pt x="0" y="0"/>
                </a:moveTo>
                <a:lnTo>
                  <a:pt x="5378133" y="0"/>
                </a:lnTo>
                <a:lnTo>
                  <a:pt x="5378133" y="1019175"/>
                </a:lnTo>
                <a:lnTo>
                  <a:pt x="0" y="1019175"/>
                </a:lnTo>
                <a:lnTo>
                  <a:pt x="0" y="0"/>
                </a:lnTo>
                <a:close/>
              </a:path>
            </a:pathLst>
          </a:custGeom>
          <a:blipFill>
            <a:blip r:embed="rId3"/>
            <a:stretch>
              <a:fillRect l="0" t="-859" r="-1724" b="-859"/>
            </a:stretch>
          </a:blipFill>
        </p:spPr>
      </p:sp>
      <p:sp>
        <p:nvSpPr>
          <p:cNvPr name="Freeform 6" id="6"/>
          <p:cNvSpPr/>
          <p:nvPr/>
        </p:nvSpPr>
        <p:spPr>
          <a:xfrm flipH="false" flipV="false" rot="0">
            <a:off x="5486400" y="4145973"/>
            <a:ext cx="10462413" cy="2853385"/>
          </a:xfrm>
          <a:custGeom>
            <a:avLst/>
            <a:gdLst/>
            <a:ahLst/>
            <a:cxnLst/>
            <a:rect r="r" b="b" t="t" l="l"/>
            <a:pathLst>
              <a:path h="2853385" w="10462413">
                <a:moveTo>
                  <a:pt x="0" y="0"/>
                </a:moveTo>
                <a:lnTo>
                  <a:pt x="10462413" y="0"/>
                </a:lnTo>
                <a:lnTo>
                  <a:pt x="10462413" y="2853385"/>
                </a:lnTo>
                <a:lnTo>
                  <a:pt x="0" y="28533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DAFv0gzp9Mg</dc:identifier>
  <dcterms:modified xsi:type="dcterms:W3CDTF">2011-08-01T06:04:30Z</dcterms:modified>
  <cp:revision>1</cp:revision>
  <dc:title>Journey-Junkies</dc:title>
</cp:coreProperties>
</file>

<file path=docProps/thumbnail.jpeg>
</file>